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28"/>
  </p:handoutMasterIdLst>
  <p:sldIdLst>
    <p:sldId id="256" r:id="rId2"/>
    <p:sldId id="285" r:id="rId3"/>
    <p:sldId id="301" r:id="rId4"/>
    <p:sldId id="302" r:id="rId5"/>
    <p:sldId id="303" r:id="rId6"/>
    <p:sldId id="305" r:id="rId7"/>
    <p:sldId id="306" r:id="rId8"/>
    <p:sldId id="307" r:id="rId9"/>
    <p:sldId id="308" r:id="rId10"/>
    <p:sldId id="309" r:id="rId11"/>
    <p:sldId id="314" r:id="rId12"/>
    <p:sldId id="311" r:id="rId13"/>
    <p:sldId id="312" r:id="rId14"/>
    <p:sldId id="313" r:id="rId15"/>
    <p:sldId id="315" r:id="rId16"/>
    <p:sldId id="316" r:id="rId17"/>
    <p:sldId id="317" r:id="rId18"/>
    <p:sldId id="318" r:id="rId19"/>
    <p:sldId id="319" r:id="rId20"/>
    <p:sldId id="320" r:id="rId21"/>
    <p:sldId id="321" r:id="rId22"/>
    <p:sldId id="322" r:id="rId23"/>
    <p:sldId id="323" r:id="rId24"/>
    <p:sldId id="324" r:id="rId25"/>
    <p:sldId id="325" r:id="rId26"/>
    <p:sldId id="263" r:id="rId27"/>
  </p:sldIdLst>
  <p:sldSz cx="9144000" cy="6858000" type="screen4x3"/>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16F"/>
    <a:srgbClr val="FFE7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150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C29957CF-5414-4005-B1C3-A9AEAC9CEB04}" type="datetimeFigureOut">
              <a:rPr lang="en-US" smtClean="0"/>
              <a:t>9/20/2021</a:t>
            </a:fld>
            <a:endParaRPr lang="en-US"/>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FC1F9AD3-3683-4F31-878C-ED388847CA29}" type="slidenum">
              <a:rPr lang="en-US" smtClean="0"/>
              <a:t>‹#›</a:t>
            </a:fld>
            <a:endParaRPr lang="en-US"/>
          </a:p>
        </p:txBody>
      </p:sp>
    </p:spTree>
    <p:extLst>
      <p:ext uri="{BB962C8B-B14F-4D97-AF65-F5344CB8AC3E}">
        <p14:creationId xmlns:p14="http://schemas.microsoft.com/office/powerpoint/2010/main" val="266840350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8076_MC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784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A14A05-A464-A645-A690-A68892A39597}" type="datetimeFigureOut">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206894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14A05-A464-A645-A690-A68892A39597}"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457924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14A05-A464-A645-A690-A68892A39597}"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403880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descr="8076_MC_PP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3584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7" name="Picture 6" descr="8076_MC_PPT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04421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8" name="Picture 7" descr="8076_MC_PPT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40215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2" name="Picture 1" descr="8076_MC_PPT1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20861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0" name="Picture 9" descr="8076_MC_PPT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9007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A14A05-A464-A645-A690-A68892A39597}" type="datetimeFigureOut">
              <a:rPr lang="en-US" smtClean="0"/>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219830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A14A05-A464-A645-A690-A68892A39597}" type="datetimeFigureOut">
              <a:rPr lang="en-US" smtClean="0"/>
              <a:t>9/20/2021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2576731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A14A05-A464-A645-A690-A68892A39597}" type="datetimeFigureOut">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79566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14A05-A464-A645-A690-A68892A39597}" type="datetimeFigureOut">
              <a:rPr lang="en-US" smtClean="0"/>
              <a:t>9/20/2021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CB1F3-6435-3744-AD5F-6EE2976A7F08}" type="slidenum">
              <a:rPr lang="en-US" smtClean="0"/>
              <a:t>‹#›</a:t>
            </a:fld>
            <a:endParaRPr lang="en-US"/>
          </a:p>
        </p:txBody>
      </p:sp>
    </p:spTree>
    <p:extLst>
      <p:ext uri="{BB962C8B-B14F-4D97-AF65-F5344CB8AC3E}">
        <p14:creationId xmlns:p14="http://schemas.microsoft.com/office/powerpoint/2010/main" val="2282642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67921" y="4138726"/>
            <a:ext cx="5525079" cy="930255"/>
          </a:xfrm>
          <a:prstGeom prst="rect">
            <a:avLst/>
          </a:prstGeom>
          <a:noFill/>
        </p:spPr>
        <p:txBody>
          <a:bodyPr wrap="square" rtlCol="0">
            <a:spAutoFit/>
          </a:bodyPr>
          <a:lstStyle/>
          <a:p>
            <a:pPr>
              <a:lnSpc>
                <a:spcPct val="110000"/>
              </a:lnSpc>
            </a:pPr>
            <a:r>
              <a:rPr lang="en-US" sz="1650" dirty="0" smtClean="0">
                <a:solidFill>
                  <a:srgbClr val="FFE700"/>
                </a:solidFill>
                <a:latin typeface="Arial"/>
                <a:cs typeface="Arial"/>
              </a:rPr>
              <a:t>DSE5300 – Week </a:t>
            </a:r>
            <a:r>
              <a:rPr lang="en-US" sz="1650" dirty="0" smtClean="0">
                <a:solidFill>
                  <a:srgbClr val="FFE700"/>
                </a:solidFill>
                <a:latin typeface="Arial"/>
                <a:cs typeface="Arial"/>
              </a:rPr>
              <a:t>4 </a:t>
            </a:r>
            <a:r>
              <a:rPr lang="en-US" sz="1650" dirty="0" smtClean="0">
                <a:solidFill>
                  <a:srgbClr val="FFE700"/>
                </a:solidFill>
                <a:latin typeface="Arial"/>
                <a:cs typeface="Arial"/>
              </a:rPr>
              <a:t>Lecture</a:t>
            </a:r>
          </a:p>
          <a:p>
            <a:pPr>
              <a:lnSpc>
                <a:spcPct val="110000"/>
              </a:lnSpc>
            </a:pPr>
            <a:r>
              <a:rPr lang="en-US" sz="1650" dirty="0" smtClean="0">
                <a:solidFill>
                  <a:srgbClr val="FFE700"/>
                </a:solidFill>
                <a:latin typeface="Arial"/>
                <a:cs typeface="Arial"/>
              </a:rPr>
              <a:t>Measuring the Probability of Re-Identification</a:t>
            </a:r>
            <a:endParaRPr lang="en-US" sz="1650" dirty="0" smtClean="0">
              <a:solidFill>
                <a:srgbClr val="FFE700"/>
              </a:solidFill>
              <a:latin typeface="Arial"/>
              <a:cs typeface="Arial"/>
            </a:endParaRPr>
          </a:p>
          <a:p>
            <a:pPr>
              <a:lnSpc>
                <a:spcPct val="110000"/>
              </a:lnSpc>
            </a:pPr>
            <a:r>
              <a:rPr lang="en-US" sz="1650" dirty="0" smtClean="0">
                <a:solidFill>
                  <a:srgbClr val="FFE700"/>
                </a:solidFill>
                <a:latin typeface="Arial"/>
                <a:cs typeface="Arial"/>
              </a:rPr>
              <a:t>September </a:t>
            </a:r>
            <a:r>
              <a:rPr lang="en-US" sz="1650" dirty="0" smtClean="0">
                <a:solidFill>
                  <a:srgbClr val="FFE700"/>
                </a:solidFill>
                <a:latin typeface="Arial"/>
                <a:cs typeface="Arial"/>
              </a:rPr>
              <a:t>21, </a:t>
            </a:r>
            <a:r>
              <a:rPr lang="en-US" sz="1650" dirty="0" smtClean="0">
                <a:solidFill>
                  <a:srgbClr val="FFE700"/>
                </a:solidFill>
                <a:latin typeface="Arial"/>
                <a:cs typeface="Arial"/>
              </a:rPr>
              <a:t>2021</a:t>
            </a:r>
            <a:endParaRPr lang="en-US" sz="1650" dirty="0">
              <a:solidFill>
                <a:srgbClr val="FFE700"/>
              </a:solidFill>
              <a:latin typeface="Arial"/>
              <a:cs typeface="Arial"/>
            </a:endParaRPr>
          </a:p>
        </p:txBody>
      </p:sp>
      <p:sp>
        <p:nvSpPr>
          <p:cNvPr id="2" name="TextBox 1"/>
          <p:cNvSpPr txBox="1"/>
          <p:nvPr/>
        </p:nvSpPr>
        <p:spPr>
          <a:xfrm>
            <a:off x="6290631" y="4913523"/>
            <a:ext cx="2544897" cy="584775"/>
          </a:xfrm>
          <a:prstGeom prst="rect">
            <a:avLst/>
          </a:prstGeom>
          <a:noFill/>
        </p:spPr>
        <p:txBody>
          <a:bodyPr wrap="square" rtlCol="0">
            <a:spAutoFit/>
          </a:bodyPr>
          <a:lstStyle/>
          <a:p>
            <a:r>
              <a:rPr lang="en-US" sz="1600" dirty="0" err="1" smtClean="0">
                <a:solidFill>
                  <a:schemeClr val="bg1"/>
                </a:solidFill>
              </a:rPr>
              <a:t>Fotios</a:t>
            </a:r>
            <a:r>
              <a:rPr lang="en-US" sz="1600" dirty="0" smtClean="0">
                <a:solidFill>
                  <a:schemeClr val="bg1"/>
                </a:solidFill>
              </a:rPr>
              <a:t> </a:t>
            </a:r>
            <a:r>
              <a:rPr lang="en-US" sz="1600" dirty="0" err="1" smtClean="0">
                <a:solidFill>
                  <a:schemeClr val="bg1"/>
                </a:solidFill>
              </a:rPr>
              <a:t>Kokkotos</a:t>
            </a:r>
            <a:r>
              <a:rPr lang="en-US" sz="1600" dirty="0" smtClean="0">
                <a:solidFill>
                  <a:schemeClr val="bg1"/>
                </a:solidFill>
              </a:rPr>
              <a:t>, PhD</a:t>
            </a:r>
            <a:endParaRPr lang="en-US" sz="1600" dirty="0">
              <a:solidFill>
                <a:schemeClr val="bg1"/>
              </a:solidFill>
            </a:endParaRPr>
          </a:p>
          <a:p>
            <a:r>
              <a:rPr lang="en-US" sz="1600" dirty="0" smtClean="0">
                <a:solidFill>
                  <a:schemeClr val="bg1"/>
                </a:solidFill>
              </a:rPr>
              <a:t>kokkotosf@merrimack.edu</a:t>
            </a:r>
            <a:endParaRPr lang="en-US" sz="1600" dirty="0">
              <a:solidFill>
                <a:schemeClr val="bg1"/>
              </a:solidFill>
            </a:endParaRPr>
          </a:p>
        </p:txBody>
      </p:sp>
    </p:spTree>
    <p:extLst>
      <p:ext uri="{BB962C8B-B14F-4D97-AF65-F5344CB8AC3E}">
        <p14:creationId xmlns:p14="http://schemas.microsoft.com/office/powerpoint/2010/main" val="6089077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954107"/>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Attack Scenario 1: Matrix of Mitigating Controls and Motives</a:t>
            </a:r>
            <a:endParaRPr lang="en-US" sz="2800" b="1"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73" y="1937238"/>
            <a:ext cx="3924300" cy="4038600"/>
          </a:xfrm>
          <a:prstGeom prst="rect">
            <a:avLst/>
          </a:prstGeom>
        </p:spPr>
      </p:pic>
    </p:spTree>
    <p:extLst>
      <p:ext uri="{BB962C8B-B14F-4D97-AF65-F5344CB8AC3E}">
        <p14:creationId xmlns:p14="http://schemas.microsoft.com/office/powerpoint/2010/main" val="3158616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An Internal Adversary: Attack Scenario 1</a:t>
            </a:r>
            <a:endParaRPr lang="en-US" sz="2800" b="1" dirty="0">
              <a:solidFill>
                <a:schemeClr val="tx2"/>
              </a:solidFill>
            </a:endParaRPr>
          </a:p>
        </p:txBody>
      </p:sp>
      <p:sp>
        <p:nvSpPr>
          <p:cNvPr id="4" name="TextBox 3"/>
          <p:cNvSpPr txBox="1"/>
          <p:nvPr/>
        </p:nvSpPr>
        <p:spPr>
          <a:xfrm>
            <a:off x="947451" y="2101174"/>
            <a:ext cx="792417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Another scheme is to say that if motives and capacity are managed, then we need to focus on the possibility of a rogue employee. If the data set will be assessed by, say, 100 people, how many rogue employees will be </a:t>
            </a:r>
            <a:r>
              <a:rPr lang="en-US" b="1" dirty="0" smtClean="0"/>
              <a:t>(PREFERRED METHOD)?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If there is likely to be only one rogue employee, then we can say that Pr(attempt) = 1/100 = 0.01. If we want to be conservative we can say that 10 of these employees may go rogue, so Pr(attempt) = 0.1</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value of Pr(</a:t>
            </a:r>
            <a:r>
              <a:rPr lang="en-US" dirty="0" err="1" smtClean="0"/>
              <a:t>re-id|attempt</a:t>
            </a:r>
            <a:r>
              <a:rPr lang="en-US" dirty="0" smtClean="0"/>
              <a:t>), which is the probability of correctly re-identifying a record given that an attempt was made, is computed directly from the data set.</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4134638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An Internal Adversary: Attack Scenario 2</a:t>
            </a:r>
            <a:endParaRPr lang="en-US" sz="2800" b="1" dirty="0">
              <a:solidFill>
                <a:schemeClr val="tx2"/>
              </a:solidFill>
            </a:endParaRPr>
          </a:p>
        </p:txBody>
      </p:sp>
      <p:sp>
        <p:nvSpPr>
          <p:cNvPr id="4" name="TextBox 3"/>
          <p:cNvSpPr txBox="1"/>
          <p:nvPr/>
        </p:nvSpPr>
        <p:spPr>
          <a:xfrm>
            <a:off x="947451" y="2101174"/>
            <a:ext cx="7924175"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second scenario for the internal adversary is when someone employed by the data recipient spontaneously recognizes someone he or she knows in the DF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This individual most likely will be a </a:t>
            </a:r>
            <a:r>
              <a:rPr lang="en-US" dirty="0" smtClean="0"/>
              <a:t>data analyst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During the analysis of the DF, they recognize a record belonging to someone in his or her circle of acquaintances.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err="1" smtClean="0"/>
              <a:t>Pr</a:t>
            </a:r>
            <a:r>
              <a:rPr lang="en-US" dirty="0" smtClean="0"/>
              <a:t>(re-id) = </a:t>
            </a:r>
            <a:r>
              <a:rPr lang="en-US" dirty="0" err="1" smtClean="0"/>
              <a:t>Pr</a:t>
            </a:r>
            <a:r>
              <a:rPr lang="en-US" dirty="0" smtClean="0"/>
              <a:t>(</a:t>
            </a:r>
            <a:r>
              <a:rPr lang="en-US" dirty="0" err="1" smtClean="0"/>
              <a:t>re-id|acquaintance</a:t>
            </a:r>
            <a:r>
              <a:rPr lang="en-US" dirty="0" smtClean="0"/>
              <a:t>) x </a:t>
            </a:r>
            <a:r>
              <a:rPr lang="en-US" dirty="0" err="1" smtClean="0"/>
              <a:t>Pr</a:t>
            </a:r>
            <a:r>
              <a:rPr lang="en-US" dirty="0" smtClean="0"/>
              <a:t>(acquaintance)</a:t>
            </a:r>
          </a:p>
          <a:p>
            <a:pPr lvl="1"/>
            <a:endParaRPr lang="en-US" dirty="0"/>
          </a:p>
          <a:p>
            <a:pPr marL="285750" indent="-285750">
              <a:buFont typeface="Arial" panose="020B0604020202020204" pitchFamily="34" charset="0"/>
              <a:buChar char="•"/>
            </a:pPr>
            <a:r>
              <a:rPr lang="en-US" dirty="0" err="1" smtClean="0"/>
              <a:t>Pr</a:t>
            </a:r>
            <a:r>
              <a:rPr lang="en-US" dirty="0" smtClean="0"/>
              <a:t>(acquaintance) is the probability of the adversary having an acquaintance potentially in the dataset</a:t>
            </a:r>
            <a:endParaRPr lang="en-US" dirty="0" smtClean="0"/>
          </a:p>
          <a:p>
            <a:endParaRPr lang="en-US" dirty="0"/>
          </a:p>
        </p:txBody>
      </p:sp>
    </p:spTree>
    <p:extLst>
      <p:ext uri="{BB962C8B-B14F-4D97-AF65-F5344CB8AC3E}">
        <p14:creationId xmlns:p14="http://schemas.microsoft.com/office/powerpoint/2010/main" val="3824608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Attack Scenario 2: </a:t>
            </a:r>
            <a:r>
              <a:rPr lang="en-US" sz="2800" b="1" dirty="0" err="1" smtClean="0">
                <a:solidFill>
                  <a:schemeClr val="tx2"/>
                </a:solidFill>
              </a:rPr>
              <a:t>Pr</a:t>
            </a:r>
            <a:r>
              <a:rPr lang="en-US" sz="2800" b="1" dirty="0" smtClean="0">
                <a:solidFill>
                  <a:schemeClr val="tx2"/>
                </a:solidFill>
              </a:rPr>
              <a:t>(acquaintance)</a:t>
            </a:r>
            <a:endParaRPr lang="en-US" sz="2800" b="1" dirty="0">
              <a:solidFill>
                <a:schemeClr val="tx2"/>
              </a:solidFill>
            </a:endParaRPr>
          </a:p>
        </p:txBody>
      </p:sp>
      <p:sp>
        <p:nvSpPr>
          <p:cNvPr id="4" name="TextBox 3"/>
          <p:cNvSpPr txBox="1"/>
          <p:nvPr/>
        </p:nvSpPr>
        <p:spPr>
          <a:xfrm>
            <a:off x="947451" y="2101173"/>
            <a:ext cx="7924175"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Pr</a:t>
            </a:r>
            <a:r>
              <a:rPr lang="en-US" dirty="0" smtClean="0"/>
              <a:t>(acquaintance) = 1 – </a:t>
            </a:r>
            <a:r>
              <a:rPr lang="en-US" dirty="0"/>
              <a:t>(1-p)</a:t>
            </a:r>
            <a:r>
              <a:rPr lang="en-US" baseline="30000" dirty="0"/>
              <a:t>m</a:t>
            </a:r>
            <a:endParaRPr lang="en-US" dirty="0"/>
          </a:p>
          <a:p>
            <a:endParaRPr lang="en-US" dirty="0" smtClean="0"/>
          </a:p>
          <a:p>
            <a:r>
              <a:rPr lang="en-US" dirty="0"/>
              <a:t>	</a:t>
            </a:r>
            <a:r>
              <a:rPr lang="en-US" dirty="0" smtClean="0"/>
              <a:t>p=prevalence of a certain characteristic in the population </a:t>
            </a:r>
          </a:p>
          <a:p>
            <a:r>
              <a:rPr lang="en-US" dirty="0"/>
              <a:t>	</a:t>
            </a:r>
            <a:endParaRPr lang="en-US" dirty="0" smtClean="0"/>
          </a:p>
          <a:p>
            <a:r>
              <a:rPr lang="en-US" dirty="0"/>
              <a:t>	</a:t>
            </a:r>
            <a:r>
              <a:rPr lang="en-US" dirty="0" smtClean="0"/>
              <a:t>m = number of people the adversary know (number of acquaintances)</a:t>
            </a:r>
          </a:p>
          <a:p>
            <a:endParaRPr lang="en-US" dirty="0"/>
          </a:p>
          <a:p>
            <a:pPr marL="285750" indent="-285750">
              <a:buFont typeface="Arial" panose="020B0604020202020204" pitchFamily="34" charset="0"/>
              <a:buChar char="•"/>
            </a:pPr>
            <a:r>
              <a:rPr lang="en-US" dirty="0" smtClean="0"/>
              <a:t>This is the probability that a random adversary knows a person who has that specific characteristic(s)</a:t>
            </a:r>
            <a:endParaRPr lang="en-US" dirty="0"/>
          </a:p>
        </p:txBody>
      </p:sp>
    </p:spTree>
    <p:extLst>
      <p:ext uri="{BB962C8B-B14F-4D97-AF65-F5344CB8AC3E}">
        <p14:creationId xmlns:p14="http://schemas.microsoft.com/office/powerpoint/2010/main" val="2254068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954107"/>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Example of </a:t>
            </a:r>
          </a:p>
          <a:p>
            <a:pPr algn="ctr"/>
            <a:r>
              <a:rPr lang="en-US" sz="2800" b="1" dirty="0" smtClean="0">
                <a:solidFill>
                  <a:schemeClr val="tx2"/>
                </a:solidFill>
              </a:rPr>
              <a:t>Attack Scenario 2: </a:t>
            </a:r>
            <a:r>
              <a:rPr lang="en-US" sz="2800" b="1" dirty="0" err="1" smtClean="0">
                <a:solidFill>
                  <a:schemeClr val="tx2"/>
                </a:solidFill>
              </a:rPr>
              <a:t>Pr</a:t>
            </a:r>
            <a:r>
              <a:rPr lang="en-US" sz="2800" b="1" dirty="0" smtClean="0">
                <a:solidFill>
                  <a:schemeClr val="tx2"/>
                </a:solidFill>
              </a:rPr>
              <a:t>(acquaintance)</a:t>
            </a:r>
            <a:endParaRPr lang="en-US" sz="2800" b="1" dirty="0">
              <a:solidFill>
                <a:schemeClr val="tx2"/>
              </a:solidFill>
            </a:endParaRPr>
          </a:p>
        </p:txBody>
      </p:sp>
      <p:sp>
        <p:nvSpPr>
          <p:cNvPr id="4" name="TextBox 3"/>
          <p:cNvSpPr txBox="1"/>
          <p:nvPr/>
        </p:nvSpPr>
        <p:spPr>
          <a:xfrm>
            <a:off x="867285" y="1875542"/>
            <a:ext cx="792417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Let us consider an example where a data custodian is disclosing a cancer data set to a researcher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Recall the formula: </a:t>
            </a:r>
            <a:r>
              <a:rPr lang="en-US" dirty="0"/>
              <a:t>Pr(acquaintance) = 1 – (1-p)</a:t>
            </a:r>
            <a:r>
              <a:rPr lang="en-US" baseline="30000" dirty="0"/>
              <a:t>m</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If the dataset is of breast cancer patients, this probability is that of a randomly selected member of the population knowing someone who has breast cancer.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Consider that on average people tend to have 150 friends (Dunbar number)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can also get the prevalence of breast cancer in the population using public data sets (about 13%)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Pr(acquaintance) = 1 – (1-0.13)</a:t>
            </a:r>
            <a:r>
              <a:rPr lang="en-US" baseline="30000" dirty="0" smtClean="0"/>
              <a:t>150/2  </a:t>
            </a:r>
            <a:r>
              <a:rPr lang="en-US" dirty="0" smtClean="0"/>
              <a:t>(we divide the number of friends in half seeing breast cancer is a disease that predominantly affects women)</a:t>
            </a:r>
            <a:endParaRPr lang="en-US" baseline="30000" dirty="0"/>
          </a:p>
        </p:txBody>
      </p:sp>
    </p:spTree>
    <p:extLst>
      <p:ext uri="{BB962C8B-B14F-4D97-AF65-F5344CB8AC3E}">
        <p14:creationId xmlns:p14="http://schemas.microsoft.com/office/powerpoint/2010/main" val="2781441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Attack Scenario 2: </a:t>
            </a:r>
            <a:r>
              <a:rPr lang="en-US" sz="2800" b="1" dirty="0" err="1" smtClean="0">
                <a:solidFill>
                  <a:schemeClr val="tx2"/>
                </a:solidFill>
              </a:rPr>
              <a:t>Pr</a:t>
            </a:r>
            <a:r>
              <a:rPr lang="en-US" sz="2800" b="1" dirty="0" smtClean="0">
                <a:solidFill>
                  <a:schemeClr val="tx2"/>
                </a:solidFill>
              </a:rPr>
              <a:t>(acquaintance)</a:t>
            </a:r>
            <a:endParaRPr lang="en-US" sz="2800" b="1" dirty="0">
              <a:solidFill>
                <a:schemeClr val="tx2"/>
              </a:solidFill>
            </a:endParaRPr>
          </a:p>
        </p:txBody>
      </p:sp>
      <p:sp>
        <p:nvSpPr>
          <p:cNvPr id="4" name="TextBox 3"/>
          <p:cNvSpPr txBox="1"/>
          <p:nvPr/>
        </p:nvSpPr>
        <p:spPr>
          <a:xfrm>
            <a:off x="947451" y="2101173"/>
            <a:ext cx="7924175"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Pr</a:t>
            </a:r>
            <a:r>
              <a:rPr lang="en-US" dirty="0" smtClean="0"/>
              <a:t>(acquaintance) = 1 – </a:t>
            </a:r>
            <a:r>
              <a:rPr lang="en-US" dirty="0"/>
              <a:t>(1-p)</a:t>
            </a:r>
            <a:r>
              <a:rPr lang="en-US" baseline="30000" dirty="0"/>
              <a:t>m</a:t>
            </a:r>
            <a:endParaRPr lang="en-US" dirty="0"/>
          </a:p>
          <a:p>
            <a:endParaRPr lang="en-US" dirty="0" smtClean="0"/>
          </a:p>
          <a:p>
            <a:r>
              <a:rPr lang="en-US" dirty="0"/>
              <a:t>	</a:t>
            </a:r>
            <a:r>
              <a:rPr lang="en-US" dirty="0" smtClean="0"/>
              <a:t>p=prevalence of a certain characteristic in the population </a:t>
            </a:r>
          </a:p>
          <a:p>
            <a:r>
              <a:rPr lang="en-US" dirty="0"/>
              <a:t>	</a:t>
            </a:r>
            <a:endParaRPr lang="en-US" dirty="0" smtClean="0"/>
          </a:p>
          <a:p>
            <a:r>
              <a:rPr lang="en-US" dirty="0"/>
              <a:t>	</a:t>
            </a:r>
            <a:r>
              <a:rPr lang="en-US" dirty="0" smtClean="0"/>
              <a:t>m = number of people the adversary know (number of acquaintances)</a:t>
            </a:r>
          </a:p>
          <a:p>
            <a:endParaRPr lang="en-US" dirty="0"/>
          </a:p>
          <a:p>
            <a:pPr marL="285750" indent="-285750">
              <a:buFont typeface="Arial" panose="020B0604020202020204" pitchFamily="34" charset="0"/>
              <a:buChar char="•"/>
            </a:pPr>
            <a:r>
              <a:rPr lang="en-US" dirty="0" smtClean="0"/>
              <a:t>This is the probability that a random adversary knows a person who has that specific characteristic(s)</a:t>
            </a:r>
            <a:endParaRPr lang="en-US" dirty="0"/>
          </a:p>
        </p:txBody>
      </p:sp>
    </p:spTree>
    <p:extLst>
      <p:ext uri="{BB962C8B-B14F-4D97-AF65-F5344CB8AC3E}">
        <p14:creationId xmlns:p14="http://schemas.microsoft.com/office/powerpoint/2010/main" val="4054114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954107"/>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Attack Scenario 3: Data Breach</a:t>
            </a:r>
          </a:p>
          <a:p>
            <a:pPr algn="ctr"/>
            <a:r>
              <a:rPr lang="en-US" sz="2800" b="1" dirty="0" smtClean="0">
                <a:solidFill>
                  <a:schemeClr val="tx2"/>
                </a:solidFill>
              </a:rPr>
              <a:t>An External Adversary</a:t>
            </a:r>
            <a:endParaRPr lang="en-US" sz="2800" b="1" dirty="0">
              <a:solidFill>
                <a:schemeClr val="tx2"/>
              </a:solidFill>
            </a:endParaRPr>
          </a:p>
        </p:txBody>
      </p:sp>
      <p:sp>
        <p:nvSpPr>
          <p:cNvPr id="4" name="TextBox 3"/>
          <p:cNvSpPr txBox="1"/>
          <p:nvPr/>
        </p:nvSpPr>
        <p:spPr>
          <a:xfrm>
            <a:off x="823503" y="2362430"/>
            <a:ext cx="7924175"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If a data set is disclosed to a known data recipient, then an external adversary would be relevant if there is a data breach and the DF is inadvertently or deliberately exposed outside the data recipient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Current evidence suggests that most breaches occur through loses or thefts of mobile devices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Approximately 27% of health care organizations suffer a data breach!</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75191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954107"/>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Attack Scenario 3: Data Breach</a:t>
            </a:r>
          </a:p>
          <a:p>
            <a:pPr algn="ctr"/>
            <a:r>
              <a:rPr lang="en-US" sz="2800" b="1" dirty="0" smtClean="0">
                <a:solidFill>
                  <a:schemeClr val="tx2"/>
                </a:solidFill>
              </a:rPr>
              <a:t>An External Adversary</a:t>
            </a:r>
            <a:endParaRPr lang="en-US" sz="2800" b="1" dirty="0">
              <a:solidFill>
                <a:schemeClr val="tx2"/>
              </a:solidFill>
            </a:endParaRPr>
          </a:p>
        </p:txBody>
      </p:sp>
      <p:sp>
        <p:nvSpPr>
          <p:cNvPr id="4" name="TextBox 3"/>
          <p:cNvSpPr txBox="1"/>
          <p:nvPr/>
        </p:nvSpPr>
        <p:spPr>
          <a:xfrm>
            <a:off x="823503" y="2362430"/>
            <a:ext cx="7924175"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probability model is: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Pr(re-id) = Pr(</a:t>
            </a:r>
            <a:r>
              <a:rPr lang="en-US" dirty="0" err="1" smtClean="0"/>
              <a:t>re-id|breach</a:t>
            </a:r>
            <a:r>
              <a:rPr lang="en-US" dirty="0" smtClean="0"/>
              <a:t>) x Pr(breach)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For health care data organizations, Pr(breach) = 27%</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This probability is likely to change over time!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smtClean="0"/>
              <a:t>As with attacks 1 and 2, Pr(</a:t>
            </a:r>
            <a:r>
              <a:rPr lang="en-US" dirty="0" err="1" smtClean="0"/>
              <a:t>re-id|breach</a:t>
            </a:r>
            <a:r>
              <a:rPr lang="en-US" dirty="0" smtClean="0"/>
              <a:t>) is computed from the data itself</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4873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954107"/>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Attack Scenario 4: Public Data</a:t>
            </a:r>
          </a:p>
          <a:p>
            <a:pPr algn="ctr"/>
            <a:r>
              <a:rPr lang="en-US" sz="2800" b="1" dirty="0" smtClean="0">
                <a:solidFill>
                  <a:schemeClr val="tx2"/>
                </a:solidFill>
              </a:rPr>
              <a:t>An External Adversary</a:t>
            </a:r>
            <a:endParaRPr lang="en-US" sz="2800" b="1" dirty="0">
              <a:solidFill>
                <a:schemeClr val="tx2"/>
              </a:solidFill>
            </a:endParaRPr>
          </a:p>
        </p:txBody>
      </p:sp>
      <p:sp>
        <p:nvSpPr>
          <p:cNvPr id="4" name="TextBox 3"/>
          <p:cNvSpPr txBox="1"/>
          <p:nvPr/>
        </p:nvSpPr>
        <p:spPr>
          <a:xfrm>
            <a:off x="823503" y="2362430"/>
            <a:ext cx="7924175"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final attack we consider is when data is disclosed publicly.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can assume with certainty that there is an adversary who has background information that can be used to launch an attack on the data: Pr(attempt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therefore only consider the probability of re-identification from the dataset:</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Pr(re-id)</a:t>
            </a:r>
            <a:endParaRPr lang="en-US" dirty="0"/>
          </a:p>
          <a:p>
            <a:endParaRPr lang="en-US" dirty="0"/>
          </a:p>
        </p:txBody>
      </p:sp>
    </p:spTree>
    <p:extLst>
      <p:ext uri="{BB962C8B-B14F-4D97-AF65-F5344CB8AC3E}">
        <p14:creationId xmlns:p14="http://schemas.microsoft.com/office/powerpoint/2010/main" val="1242725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Probability Metrics to Measure Pr(</a:t>
            </a:r>
            <a:r>
              <a:rPr lang="en-US" sz="2800" b="1" dirty="0" err="1" smtClean="0">
                <a:solidFill>
                  <a:schemeClr val="tx2"/>
                </a:solidFill>
              </a:rPr>
              <a:t>re-id|attempt</a:t>
            </a:r>
            <a:r>
              <a:rPr lang="en-US" sz="2800" b="1" dirty="0" smtClean="0">
                <a:solidFill>
                  <a:schemeClr val="tx2"/>
                </a:solidFill>
              </a:rPr>
              <a:t>)</a:t>
            </a:r>
            <a:endParaRPr lang="en-US" sz="2800" b="1" dirty="0">
              <a:solidFill>
                <a:schemeClr val="tx2"/>
              </a:solidFill>
            </a:endParaRPr>
          </a:p>
        </p:txBody>
      </p:sp>
      <p:sp>
        <p:nvSpPr>
          <p:cNvPr id="4" name="TextBox 3"/>
          <p:cNvSpPr txBox="1"/>
          <p:nvPr/>
        </p:nvSpPr>
        <p:spPr>
          <a:xfrm>
            <a:off x="704750" y="1875541"/>
            <a:ext cx="7924175"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When we release a data set, we can assign a probability of re-identification to every single record.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To manage the risk of re-identification, however, we need to assign an overall probability value to the whole data set. This allows us to decide whether the whole data set has an acceptable risk.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There are two general approaches that we use: maximum risk and average(median) risk</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80408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Data Masking Methods</a:t>
            </a:r>
            <a:endParaRPr lang="en-US" sz="2800" b="1" dirty="0">
              <a:solidFill>
                <a:schemeClr val="tx2"/>
              </a:solidFill>
            </a:endParaRPr>
          </a:p>
        </p:txBody>
      </p:sp>
      <p:sp>
        <p:nvSpPr>
          <p:cNvPr id="4" name="TextBox 3"/>
          <p:cNvSpPr txBox="1"/>
          <p:nvPr/>
        </p:nvSpPr>
        <p:spPr>
          <a:xfrm>
            <a:off x="947451" y="2101174"/>
            <a:ext cx="792417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 this course, we will focus with applying the generalization, suppression and subsampling techniques in order to achieve the appropriate risk threshold</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smtClean="0"/>
              <a:t>Generalization</a:t>
            </a:r>
            <a:r>
              <a:rPr lang="en-US" dirty="0" smtClean="0"/>
              <a:t>: Reducing the precision of a field. For example, the date of birth or date of visit can to a month and year, to a year or to a five-year interval. Generalization maintains the truthfulness of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smtClean="0"/>
              <a:t>Suppression</a:t>
            </a:r>
            <a:r>
              <a:rPr lang="en-US" dirty="0" smtClean="0"/>
              <a:t>: Replacing a value in the dataset with a NULL value. For example, in a birth registry, a 55-year old mother would have a high probability of being unique. To protect her, we would suppress her age value.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smtClean="0"/>
              <a:t>Subsampling</a:t>
            </a:r>
            <a:r>
              <a:rPr lang="en-US" dirty="0" smtClean="0"/>
              <a:t>: Releasing only a simple random sample of the data rather than the whole data set. For example, a 50% of the data maybe released rather than all of the data.</a:t>
            </a: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02039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Probability Metrics: Maximum Risk v. Median Risk</a:t>
            </a:r>
            <a:endParaRPr lang="en-US" sz="2800" b="1" dirty="0">
              <a:solidFill>
                <a:schemeClr val="tx2"/>
              </a:solidFill>
            </a:endParaRPr>
          </a:p>
        </p:txBody>
      </p:sp>
      <p:sp>
        <p:nvSpPr>
          <p:cNvPr id="4" name="TextBox 3"/>
          <p:cNvSpPr txBox="1"/>
          <p:nvPr/>
        </p:nvSpPr>
        <p:spPr>
          <a:xfrm>
            <a:off x="704750" y="1875541"/>
            <a:ext cx="7924175"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With the maximum risk approach, we assign the overall risk to the record that has the highest probability of re-identification</a:t>
            </a:r>
          </a:p>
          <a:p>
            <a:endParaRPr lang="en-US" dirty="0"/>
          </a:p>
          <a:p>
            <a:pPr marL="285750" indent="-285750">
              <a:buFont typeface="Arial" panose="020B0604020202020204" pitchFamily="34" charset="0"/>
              <a:buChar char="•"/>
            </a:pPr>
            <a:r>
              <a:rPr lang="en-US" dirty="0" smtClean="0"/>
              <a:t>The key assumption here is that the adversary is attempting to re-identify a single person in the data set, and the adversary will look for the target record that has the highest probability of being re-identified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On the other hand, if the adversary is trying to re-identify an acquaintance, any one of the records can be the target, so it’s fair to use a form of average risk.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Records that belong to the same equivalence class have the same probability of re-identification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79920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First Example</a:t>
            </a:r>
            <a:endParaRPr lang="en-US" sz="2800" b="1" dirty="0">
              <a:solidFill>
                <a:schemeClr val="tx2"/>
              </a:solidFill>
            </a:endParaRPr>
          </a:p>
        </p:txBody>
      </p:sp>
      <p:sp>
        <p:nvSpPr>
          <p:cNvPr id="4" name="TextBox 3"/>
          <p:cNvSpPr txBox="1"/>
          <p:nvPr/>
        </p:nvSpPr>
        <p:spPr>
          <a:xfrm>
            <a:off x="704750" y="1875541"/>
            <a:ext cx="7924175" cy="147732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smtClean="0"/>
              <a:t>An adversary is attempting to re-identify a specific target, Alice.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Here is the original data set: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346657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First Example</a:t>
            </a:r>
            <a:endParaRPr lang="en-US" sz="2800" b="1"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451" y="1531916"/>
            <a:ext cx="7556500" cy="4512624"/>
          </a:xfrm>
          <a:prstGeom prst="rect">
            <a:avLst/>
          </a:prstGeom>
        </p:spPr>
      </p:pic>
    </p:spTree>
    <p:extLst>
      <p:ext uri="{BB962C8B-B14F-4D97-AF65-F5344CB8AC3E}">
        <p14:creationId xmlns:p14="http://schemas.microsoft.com/office/powerpoint/2010/main" val="1319990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First Example</a:t>
            </a:r>
            <a:endParaRPr lang="en-US" sz="2800" b="1"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856" y="1497033"/>
            <a:ext cx="7035800" cy="4457700"/>
          </a:xfrm>
          <a:prstGeom prst="rect">
            <a:avLst/>
          </a:prstGeom>
        </p:spPr>
      </p:pic>
    </p:spTree>
    <p:extLst>
      <p:ext uri="{BB962C8B-B14F-4D97-AF65-F5344CB8AC3E}">
        <p14:creationId xmlns:p14="http://schemas.microsoft.com/office/powerpoint/2010/main" val="286087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First Example</a:t>
            </a:r>
            <a:endParaRPr lang="en-US" sz="2800" b="1"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505" y="1415060"/>
            <a:ext cx="7327900" cy="4787900"/>
          </a:xfrm>
          <a:prstGeom prst="rect">
            <a:avLst/>
          </a:prstGeom>
        </p:spPr>
      </p:pic>
    </p:spTree>
    <p:extLst>
      <p:ext uri="{BB962C8B-B14F-4D97-AF65-F5344CB8AC3E}">
        <p14:creationId xmlns:p14="http://schemas.microsoft.com/office/powerpoint/2010/main" val="1175186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Calculated Risks</a:t>
            </a:r>
            <a:endParaRPr lang="en-US" sz="2800" b="1" dirty="0">
              <a:solidFill>
                <a:schemeClr val="tx2"/>
              </a:solidFill>
            </a:endParaRPr>
          </a:p>
        </p:txBody>
      </p:sp>
      <p:sp>
        <p:nvSpPr>
          <p:cNvPr id="4" name="TextBox 3"/>
          <p:cNvSpPr txBox="1"/>
          <p:nvPr/>
        </p:nvSpPr>
        <p:spPr>
          <a:xfrm>
            <a:off x="704750" y="1875541"/>
            <a:ext cx="7924175"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smtClean="0"/>
              <a:t>Maximum risk = 50%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Average risk = Number of ECs / Number of Records = 5/11 = 45%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Risk Threshold = Usually 33% in the health care industry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166973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1" y="2951017"/>
            <a:ext cx="6511636" cy="830997"/>
          </a:xfrm>
          <a:prstGeom prst="rect">
            <a:avLst/>
          </a:prstGeom>
          <a:noFill/>
        </p:spPr>
        <p:txBody>
          <a:bodyPr wrap="square" rtlCol="0">
            <a:spAutoFit/>
          </a:bodyPr>
          <a:lstStyle/>
          <a:p>
            <a:pPr algn="ctr"/>
            <a:r>
              <a:rPr lang="en-US" sz="4800" dirty="0" smtClean="0">
                <a:solidFill>
                  <a:schemeClr val="bg1"/>
                </a:solidFill>
              </a:rPr>
              <a:t>Questions?</a:t>
            </a:r>
          </a:p>
        </p:txBody>
      </p:sp>
    </p:spTree>
    <p:extLst>
      <p:ext uri="{BB962C8B-B14F-4D97-AF65-F5344CB8AC3E}">
        <p14:creationId xmlns:p14="http://schemas.microsoft.com/office/powerpoint/2010/main" val="2268320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Measuring the Probability of Re-Identification</a:t>
            </a:r>
            <a:endParaRPr lang="en-US" sz="2800" b="1" dirty="0">
              <a:solidFill>
                <a:schemeClr val="tx2"/>
              </a:solidFill>
            </a:endParaRPr>
          </a:p>
        </p:txBody>
      </p:sp>
      <p:sp>
        <p:nvSpPr>
          <p:cNvPr id="4" name="TextBox 3"/>
          <p:cNvSpPr txBox="1"/>
          <p:nvPr/>
        </p:nvSpPr>
        <p:spPr>
          <a:xfrm>
            <a:off x="947451" y="2101174"/>
            <a:ext cx="7924175"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will now consider plausible attack scenarios in our database</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will need to capture the probability that the adversary will attempt to launch a re-identification attack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overall probability of re-identification can be expressed as: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err="1" smtClean="0"/>
              <a:t>Pr</a:t>
            </a:r>
            <a:r>
              <a:rPr lang="en-US" dirty="0" smtClean="0"/>
              <a:t>(re-id, attempt) = </a:t>
            </a:r>
            <a:r>
              <a:rPr lang="en-US" dirty="0" err="1" smtClean="0"/>
              <a:t>Pr</a:t>
            </a:r>
            <a:r>
              <a:rPr lang="en-US" dirty="0" smtClean="0"/>
              <a:t>(</a:t>
            </a:r>
            <a:r>
              <a:rPr lang="en-US" dirty="0" err="1" smtClean="0"/>
              <a:t>re-id|attempt</a:t>
            </a:r>
            <a:r>
              <a:rPr lang="en-US" dirty="0" smtClean="0"/>
              <a:t>) x </a:t>
            </a:r>
            <a:r>
              <a:rPr lang="en-US" dirty="0" err="1" smtClean="0"/>
              <a:t>Pr</a:t>
            </a:r>
            <a:r>
              <a:rPr lang="en-US" dirty="0" smtClean="0"/>
              <a:t>(attempt)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6137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Measuring the Probability of Re-Identification</a:t>
            </a:r>
            <a:endParaRPr lang="en-US" sz="2800" b="1" dirty="0">
              <a:solidFill>
                <a:schemeClr val="tx2"/>
              </a:solidFill>
            </a:endParaRPr>
          </a:p>
        </p:txBody>
      </p:sp>
      <p:sp>
        <p:nvSpPr>
          <p:cNvPr id="4" name="TextBox 3"/>
          <p:cNvSpPr txBox="1"/>
          <p:nvPr/>
        </p:nvSpPr>
        <p:spPr>
          <a:xfrm>
            <a:off x="947451" y="2101174"/>
            <a:ext cx="7924175"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formula indicates that the overall probability of re-identification will depend on whether an adversary will attempt re-identification to start off with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Quantifying </a:t>
            </a:r>
            <a:r>
              <a:rPr lang="en-US" dirty="0" err="1" smtClean="0"/>
              <a:t>Pr</a:t>
            </a:r>
            <a:r>
              <a:rPr lang="en-US" dirty="0" smtClean="0"/>
              <a:t>(attempt) is very difficult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However, we will narrow down the possible range of values under different circumstances to </a:t>
            </a:r>
            <a:r>
              <a:rPr lang="en-US" dirty="0" smtClean="0"/>
              <a:t>specific outcomes of attempt </a:t>
            </a:r>
            <a:r>
              <a:rPr lang="en-US" dirty="0" smtClean="0"/>
              <a:t>need to capture the probability that the adversary will attempt to launch a re-identification attack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simplified formula below:</a:t>
            </a:r>
          </a:p>
          <a:p>
            <a:endParaRPr lang="en-US" dirty="0"/>
          </a:p>
          <a:p>
            <a:pPr marL="742950" lvl="1" indent="-285750">
              <a:buFont typeface="Arial" panose="020B0604020202020204" pitchFamily="34" charset="0"/>
              <a:buChar char="•"/>
            </a:pPr>
            <a:r>
              <a:rPr lang="en-US" dirty="0" err="1" smtClean="0"/>
              <a:t>Pr</a:t>
            </a:r>
            <a:r>
              <a:rPr lang="en-US" dirty="0" smtClean="0"/>
              <a:t>(re-id) = </a:t>
            </a:r>
            <a:r>
              <a:rPr lang="en-US" dirty="0" err="1" smtClean="0"/>
              <a:t>Pr</a:t>
            </a:r>
            <a:r>
              <a:rPr lang="en-US" dirty="0" smtClean="0"/>
              <a:t>(</a:t>
            </a:r>
            <a:r>
              <a:rPr lang="en-US" dirty="0" err="1" smtClean="0"/>
              <a:t>re-id|attempt</a:t>
            </a:r>
            <a:r>
              <a:rPr lang="en-US" dirty="0" smtClean="0"/>
              <a:t>) x </a:t>
            </a:r>
            <a:r>
              <a:rPr lang="en-US" dirty="0" err="1" smtClean="0"/>
              <a:t>Pr</a:t>
            </a:r>
            <a:r>
              <a:rPr lang="en-US" dirty="0" smtClean="0"/>
              <a:t>(attempt), captures the probability of an attempt and re-identification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95040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Plausible Adversaries</a:t>
            </a:r>
            <a:endParaRPr lang="en-US" sz="2800" b="1" dirty="0">
              <a:solidFill>
                <a:schemeClr val="tx2"/>
              </a:solidFill>
            </a:endParaRPr>
          </a:p>
        </p:txBody>
      </p:sp>
      <p:sp>
        <p:nvSpPr>
          <p:cNvPr id="4" name="TextBox 3"/>
          <p:cNvSpPr txBox="1"/>
          <p:nvPr/>
        </p:nvSpPr>
        <p:spPr>
          <a:xfrm>
            <a:off x="947451" y="2101174"/>
            <a:ext cx="7924175"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have two general classes of adversaries: internal and external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An internal adversary is one who is part of the staff at a known data recipient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An external one is outside the data recipient or unknown if the data are publicly available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 known data recipient would be, for example, a researcher or a business partner</a:t>
            </a: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16152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Plausible Adversaries</a:t>
            </a:r>
            <a:endParaRPr lang="en-US" sz="2800" b="1" dirty="0">
              <a:solidFill>
                <a:schemeClr val="tx2"/>
              </a:solidFill>
            </a:endParaRPr>
          </a:p>
        </p:txBody>
      </p:sp>
      <p:sp>
        <p:nvSpPr>
          <p:cNvPr id="4" name="TextBox 3"/>
          <p:cNvSpPr txBox="1"/>
          <p:nvPr/>
        </p:nvSpPr>
        <p:spPr>
          <a:xfrm>
            <a:off x="947451" y="2101174"/>
            <a:ext cx="7924175"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 internal adversary would be the researcher herself or a staff member of the researcher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If  the data recipient is a business partner, then an internal adversary </a:t>
            </a:r>
            <a:r>
              <a:rPr lang="en-US" dirty="0" smtClean="0"/>
              <a:t>could be staff working for the business partner, for example, employees or consultants</a:t>
            </a:r>
          </a:p>
          <a:p>
            <a:endParaRPr lang="en-US" dirty="0"/>
          </a:p>
          <a:p>
            <a:pPr marL="285750" indent="-285750">
              <a:buFont typeface="Arial" panose="020B0604020202020204" pitchFamily="34" charset="0"/>
              <a:buChar char="•"/>
            </a:pPr>
            <a:r>
              <a:rPr lang="en-US" dirty="0" smtClean="0"/>
              <a:t>An adversary is considered internal if there is no data breach at the data recipient.</a:t>
            </a:r>
          </a:p>
          <a:p>
            <a:endParaRPr lang="en-US" dirty="0"/>
          </a:p>
        </p:txBody>
      </p:sp>
    </p:spTree>
    <p:extLst>
      <p:ext uri="{BB962C8B-B14F-4D97-AF65-F5344CB8AC3E}">
        <p14:creationId xmlns:p14="http://schemas.microsoft.com/office/powerpoint/2010/main" val="3722375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Decision Tree to Determine the Type of Adversary</a:t>
            </a:r>
            <a:endParaRPr lang="en-US" sz="2800" b="1"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150" y="1802423"/>
            <a:ext cx="3187700" cy="3657600"/>
          </a:xfrm>
          <a:prstGeom prst="rect">
            <a:avLst/>
          </a:prstGeom>
        </p:spPr>
      </p:pic>
    </p:spTree>
    <p:extLst>
      <p:ext uri="{BB962C8B-B14F-4D97-AF65-F5344CB8AC3E}">
        <p14:creationId xmlns:p14="http://schemas.microsoft.com/office/powerpoint/2010/main" val="6275220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An Internal Adversary: Attack Scenario 1</a:t>
            </a:r>
            <a:endParaRPr lang="en-US" sz="2800" b="1" dirty="0">
              <a:solidFill>
                <a:schemeClr val="tx2"/>
              </a:solidFill>
            </a:endParaRPr>
          </a:p>
        </p:txBody>
      </p:sp>
      <p:sp>
        <p:nvSpPr>
          <p:cNvPr id="4" name="TextBox 3"/>
          <p:cNvSpPr txBox="1"/>
          <p:nvPr/>
        </p:nvSpPr>
        <p:spPr>
          <a:xfrm>
            <a:off x="947451" y="2101174"/>
            <a:ext cx="7924175"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There are two general scenarios for a re-identification attack when the adversary is internal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Scenario 1: Data recipient deliberately attempts to re-identify the DF. If there is no contract or data sharing agreement between the data custodian and the data recipient prohibiting such attacks, then one can assume it is plausible that an internal adversary will attempt to re-identify the data</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 such case, the </a:t>
            </a:r>
            <a:r>
              <a:rPr lang="en-US" dirty="0" err="1" smtClean="0"/>
              <a:t>Pr</a:t>
            </a:r>
            <a:r>
              <a:rPr lang="en-US" dirty="0" smtClean="0"/>
              <a:t>(attempt) =1</a:t>
            </a:r>
          </a:p>
          <a:p>
            <a:endParaRPr lang="en-US" dirty="0"/>
          </a:p>
        </p:txBody>
      </p:sp>
    </p:spTree>
    <p:extLst>
      <p:ext uri="{BB962C8B-B14F-4D97-AF65-F5344CB8AC3E}">
        <p14:creationId xmlns:p14="http://schemas.microsoft.com/office/powerpoint/2010/main" val="46126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An Internal Adversary: Attack Scenario 1</a:t>
            </a:r>
            <a:endParaRPr lang="en-US" sz="2800" b="1" dirty="0">
              <a:solidFill>
                <a:schemeClr val="tx2"/>
              </a:solidFill>
            </a:endParaRPr>
          </a:p>
        </p:txBody>
      </p:sp>
      <p:sp>
        <p:nvSpPr>
          <p:cNvPr id="4" name="TextBox 3"/>
          <p:cNvSpPr txBox="1"/>
          <p:nvPr/>
        </p:nvSpPr>
        <p:spPr>
          <a:xfrm>
            <a:off x="947451" y="2101174"/>
            <a:ext cx="7924175"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If there is a data sharing agreement in place, then the probability of a re-identification attempt will be reduced. The size of the reduction will depend on how well the adversary is able to enforce the agreement and, in general, enforce good practices internally</a:t>
            </a:r>
          </a:p>
          <a:p>
            <a:endParaRPr lang="en-US" dirty="0"/>
          </a:p>
          <a:p>
            <a:pPr marL="285750" indent="-285750">
              <a:buFont typeface="Arial" panose="020B0604020202020204" pitchFamily="34" charset="0"/>
              <a:buChar char="•"/>
            </a:pPr>
            <a:r>
              <a:rPr lang="en-US" dirty="0" smtClean="0"/>
              <a:t>The stronger the </a:t>
            </a:r>
            <a:r>
              <a:rPr lang="en-US" b="1" u="sng" dirty="0" smtClean="0"/>
              <a:t>mitigating</a:t>
            </a:r>
            <a:r>
              <a:rPr lang="en-US" dirty="0" smtClean="0"/>
              <a:t> controls that are in place, the lower the </a:t>
            </a:r>
            <a:r>
              <a:rPr lang="en-US" dirty="0" err="1" smtClean="0"/>
              <a:t>Pr</a:t>
            </a:r>
            <a:r>
              <a:rPr lang="en-US" dirty="0" smtClean="0"/>
              <a:t>(attempt)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But also the </a:t>
            </a:r>
            <a:r>
              <a:rPr lang="en-US" b="1" u="sng" dirty="0" smtClean="0"/>
              <a:t>motives and capacity</a:t>
            </a:r>
            <a:r>
              <a:rPr lang="en-US" dirty="0"/>
              <a:t> </a:t>
            </a:r>
            <a:r>
              <a:rPr lang="en-US" dirty="0" smtClean="0"/>
              <a:t> dimension is important since if the adversary has no motive or technical capacity to launch an attack, then the </a:t>
            </a:r>
            <a:r>
              <a:rPr lang="en-US" dirty="0" err="1" smtClean="0"/>
              <a:t>Pr</a:t>
            </a:r>
            <a:r>
              <a:rPr lang="en-US" dirty="0" smtClean="0"/>
              <a:t>(attempt) will be low</a:t>
            </a:r>
          </a:p>
          <a:p>
            <a:endParaRPr lang="en-US" dirty="0" smtClean="0"/>
          </a:p>
          <a:p>
            <a:pPr marL="285750" indent="-285750">
              <a:buFont typeface="Arial" panose="020B0604020202020204" pitchFamily="34" charset="0"/>
              <a:buChar char="•"/>
            </a:pPr>
            <a:r>
              <a:rPr lang="en-US" dirty="0" smtClean="0"/>
              <a:t>Here is a subjective table of modeling the </a:t>
            </a:r>
            <a:r>
              <a:rPr lang="en-US" dirty="0" err="1" smtClean="0"/>
              <a:t>Pr</a:t>
            </a:r>
            <a:r>
              <a:rPr lang="en-US" dirty="0" smtClean="0"/>
              <a:t>(attempt) based on industry experts</a:t>
            </a:r>
            <a:endParaRPr lang="en-US" dirty="0" smtClean="0"/>
          </a:p>
          <a:p>
            <a:endParaRPr lang="en-US" dirty="0"/>
          </a:p>
        </p:txBody>
      </p:sp>
    </p:spTree>
    <p:extLst>
      <p:ext uri="{BB962C8B-B14F-4D97-AF65-F5344CB8AC3E}">
        <p14:creationId xmlns:p14="http://schemas.microsoft.com/office/powerpoint/2010/main" val="25008176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4179</TotalTime>
  <Words>1548</Words>
  <Application>Microsoft Office PowerPoint</Application>
  <PresentationFormat>On-screen Show (4:3)</PresentationFormat>
  <Paragraphs>164</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dc:creator>
  <cp:lastModifiedBy>Kokkotos, Fotios</cp:lastModifiedBy>
  <cp:revision>187</cp:revision>
  <cp:lastPrinted>2018-01-30T18:30:24Z</cp:lastPrinted>
  <dcterms:created xsi:type="dcterms:W3CDTF">2016-02-04T16:33:43Z</dcterms:created>
  <dcterms:modified xsi:type="dcterms:W3CDTF">2021-09-21T04:57:21Z</dcterms:modified>
</cp:coreProperties>
</file>